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0" r:id="rId3"/>
    <p:sldId id="288" r:id="rId4"/>
    <p:sldId id="289" r:id="rId5"/>
    <p:sldId id="276" r:id="rId6"/>
    <p:sldId id="275" r:id="rId7"/>
    <p:sldId id="262" r:id="rId8"/>
    <p:sldId id="272" r:id="rId9"/>
    <p:sldId id="263" r:id="rId10"/>
    <p:sldId id="273" r:id="rId11"/>
    <p:sldId id="264" r:id="rId12"/>
    <p:sldId id="274" r:id="rId13"/>
    <p:sldId id="278" r:id="rId14"/>
    <p:sldId id="281" r:id="rId15"/>
    <p:sldId id="279" r:id="rId16"/>
    <p:sldId id="286" r:id="rId17"/>
    <p:sldId id="282" r:id="rId18"/>
    <p:sldId id="266" r:id="rId19"/>
    <p:sldId id="284" r:id="rId20"/>
    <p:sldId id="268" r:id="rId21"/>
    <p:sldId id="283" r:id="rId22"/>
    <p:sldId id="287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71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5DF4C65-9942-4B4B-B228-BF1EE6BBFB6D}" type="datetime1">
              <a:rPr lang="en-US"/>
              <a:pPr>
                <a:defRPr/>
              </a:pPr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1B94A27-9003-5D42-9115-3C5A20299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5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DF7C55C-B6CE-BA41-9160-5CBCF497AE52}" type="datetime1">
              <a:rPr lang="en-US"/>
              <a:pPr>
                <a:defRPr/>
              </a:pPr>
              <a:t>10/2/14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1263172-3FB9-C348-BBF3-0C5EC1133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5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263172-3FB9-C348-BBF3-0C5EC11331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D1D0A-1D89-8D45-9F34-8C34B620C45A}" type="datetime1">
              <a:rPr lang="en-US" smtClean="0"/>
              <a:pPr>
                <a:defRPr/>
              </a:pPr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7482-8E6D-B844-A21B-433BEB0797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DC8A-DC4A-3941-B9D3-152E07E7AA64}" type="datetime1">
              <a:rPr lang="en-US" smtClean="0"/>
              <a:pPr>
                <a:defRPr/>
              </a:pPr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2D2E-10BC-B645-A12E-69E69DCE9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C455-0693-4649-909D-9B4C857E9EB7}" type="datetime1">
              <a:rPr lang="en-US" smtClean="0"/>
              <a:pPr>
                <a:defRPr/>
              </a:pPr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C21C-B73A-0B4B-BE9D-6CC18C266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B490-8D47-3D46-803D-AD6FAB806B61}" type="datetime1">
              <a:rPr lang="en-US" smtClean="0"/>
              <a:pPr>
                <a:defRPr/>
              </a:pPr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6C95-891B-2E43-ADE8-FFAFF8BD66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3403-0BBE-A042-943C-344C074C3024}" type="datetime1">
              <a:rPr lang="en-US" smtClean="0"/>
              <a:pPr>
                <a:defRPr/>
              </a:pPr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5EC3-3E84-C047-AA26-7395547757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C478-6142-4247-AD98-684AE457DBE1}" type="datetime1">
              <a:rPr lang="en-US" smtClean="0"/>
              <a:pPr>
                <a:defRPr/>
              </a:pPr>
              <a:t>10/2/14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9D71-5FC8-2E48-95B5-358621191B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ED0D-CBCC-A74E-95FC-F6B23E01C78B}" type="datetime1">
              <a:rPr lang="en-US" smtClean="0"/>
              <a:pPr>
                <a:defRPr/>
              </a:pPr>
              <a:t>10/2/14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489E-5609-D64A-B424-111FAEC800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C156-31A8-E747-9AA4-E10F2157EEB1}" type="datetime1">
              <a:rPr lang="en-US" smtClean="0"/>
              <a:pPr>
                <a:defRPr/>
              </a:pPr>
              <a:t>10/2/14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C10F-A9D5-E342-A64A-217EE95F83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B959-63BB-214D-8686-FB2876A19018}" type="datetime1">
              <a:rPr lang="en-US" smtClean="0"/>
              <a:pPr>
                <a:defRPr/>
              </a:pPr>
              <a:t>10/2/14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FC67-1375-3942-AF01-C04CAAC6D4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F2D8-983C-E941-ACC3-35C6FA229DEC}" type="datetime1">
              <a:rPr lang="en-US" smtClean="0"/>
              <a:pPr>
                <a:defRPr/>
              </a:pPr>
              <a:t>10/2/14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CCD8-7EA1-B74F-8750-FE2B9D4ABA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DECBF-199C-D245-A22E-A817EA0EBC99}" type="datetime1">
              <a:rPr lang="en-US" smtClean="0"/>
              <a:pPr>
                <a:defRPr/>
              </a:pPr>
              <a:t>10/2/14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F8011-D5E6-F545-B3FF-2F2D95A92B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EACC9EA-C862-D041-BFA4-283FA08CF81A}" type="datetime1">
              <a:rPr lang="en-US" smtClean="0"/>
              <a:pPr>
                <a:defRPr/>
              </a:pPr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50263CC-BC45-2849-9EEA-5E1C1A8010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927350"/>
            <a:ext cx="3751262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2603500"/>
            <a:ext cx="3121025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 dirty="0">
                <a:latin typeface="Gill Sans" charset="0"/>
                <a:cs typeface="Gill Sans" charset="0"/>
              </a:rPr>
              <a:t>Lesson </a:t>
            </a:r>
            <a:r>
              <a:rPr lang="en-US" sz="3600" b="1" dirty="0" smtClean="0">
                <a:latin typeface="Gill Sans" charset="0"/>
                <a:cs typeface="Gill Sans" charset="0"/>
              </a:rPr>
              <a:t>1.6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46063" y="1414463"/>
            <a:ext cx="8736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Gill Sans" charset="0"/>
                <a:cs typeface="Gill Sans" charset="0"/>
                <a:sym typeface="Cambria Bold" charset="0"/>
              </a:rPr>
              <a:t>Nutrition and caloric needs are impacted by lifestyle - </a:t>
            </a:r>
            <a:r>
              <a:rPr lang="en-US" sz="3600" b="1" dirty="0" err="1" smtClean="0">
                <a:latin typeface="Gill Sans" charset="0"/>
                <a:cs typeface="Gill Sans" charset="0"/>
                <a:sym typeface="Cambria Bold" charset="0"/>
              </a:rPr>
              <a:t>MyPlate</a:t>
            </a:r>
            <a:endParaRPr lang="en-US" sz="3600" b="1" dirty="0">
              <a:latin typeface="Gill Sans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Oliver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28194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693863"/>
            <a:ext cx="4953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u="sng" dirty="0"/>
              <a:t>Oliver</a:t>
            </a:r>
            <a:r>
              <a:rPr lang="en-US" sz="2800" dirty="0"/>
              <a:t> </a:t>
            </a:r>
            <a:r>
              <a:rPr lang="en-US" sz="2800" dirty="0" smtClean="0"/>
              <a:t>is always behind schedule and is constantly rushing </a:t>
            </a:r>
            <a:r>
              <a:rPr lang="en-US" sz="2800" dirty="0"/>
              <a:t>around </a:t>
            </a:r>
            <a:r>
              <a:rPr lang="en-US" sz="2800" dirty="0" smtClean="0"/>
              <a:t>so he often </a:t>
            </a:r>
            <a:r>
              <a:rPr lang="en-US" sz="2800" dirty="0"/>
              <a:t>eats on the </a:t>
            </a:r>
            <a:r>
              <a:rPr lang="en-US" sz="2800" dirty="0" smtClean="0"/>
              <a:t>fly.</a:t>
            </a:r>
          </a:p>
          <a:p>
            <a:pPr>
              <a:defRPr/>
            </a:pPr>
            <a:r>
              <a:rPr lang="en-US" sz="2800" dirty="0"/>
              <a:t>H</a:t>
            </a:r>
            <a:r>
              <a:rPr lang="en-US" sz="2800" dirty="0" smtClean="0"/>
              <a:t>e </a:t>
            </a:r>
            <a:r>
              <a:rPr lang="en-US" sz="2800" dirty="0"/>
              <a:t>rarely sits down to a home-cooked meal. </a:t>
            </a:r>
            <a:endParaRPr lang="en-US" sz="2800" dirty="0" smtClean="0"/>
          </a:p>
          <a:p>
            <a:pPr>
              <a:defRPr/>
            </a:pPr>
            <a:r>
              <a:rPr lang="en-US" sz="2800" b="1" dirty="0">
                <a:ea typeface="ＭＳ Ｐゴシック" charset="0"/>
                <a:cs typeface="Times New Roman" charset="0"/>
                <a:sym typeface="Times New Roman" charset="0"/>
              </a:rPr>
              <a:t>Physical activity: More than 60 min/</a:t>
            </a:r>
            <a:r>
              <a:rPr lang="en-US" sz="2800" b="1" dirty="0" smtClean="0">
                <a:ea typeface="ＭＳ Ｐゴシック" charset="0"/>
                <a:cs typeface="Times New Roman" charset="0"/>
                <a:sym typeface="Times New Roman" charset="0"/>
              </a:rPr>
              <a:t>day moderate intensity exercise.</a:t>
            </a:r>
            <a:endParaRPr lang="en-US" sz="28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>
              <a:defRPr/>
            </a:pPr>
            <a:endParaRPr lang="en-US" sz="2800" b="1" dirty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Edna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89013"/>
            <a:ext cx="2665413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1892300"/>
            <a:ext cx="4953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Age 17</a:t>
            </a:r>
          </a:p>
          <a:p>
            <a:pPr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Gender female</a:t>
            </a:r>
          </a:p>
          <a:p>
            <a:pPr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Height 5ft 7in</a:t>
            </a:r>
          </a:p>
          <a:p>
            <a:pPr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Weight 140lb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Edna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89013"/>
            <a:ext cx="2665413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68400"/>
            <a:ext cx="4953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u="sng" dirty="0"/>
              <a:t>Edna</a:t>
            </a:r>
            <a:r>
              <a:rPr lang="en-US" sz="2800" dirty="0"/>
              <a:t> </a:t>
            </a:r>
            <a:r>
              <a:rPr lang="en-US" sz="2800" dirty="0" smtClean="0"/>
              <a:t>is on two varsity teams and also has a lot of work to do.</a:t>
            </a:r>
          </a:p>
          <a:p>
            <a:pPr>
              <a:defRPr/>
            </a:pPr>
            <a:r>
              <a:rPr lang="en-US" sz="2800" dirty="0" smtClean="0"/>
              <a:t> </a:t>
            </a:r>
            <a:r>
              <a:rPr lang="en-US" sz="2800" dirty="0"/>
              <a:t>S</a:t>
            </a:r>
            <a:r>
              <a:rPr lang="en-US" sz="2800" dirty="0" smtClean="0"/>
              <a:t>he’s </a:t>
            </a:r>
            <a:r>
              <a:rPr lang="en-US" sz="2800" dirty="0"/>
              <a:t>serious about exercise </a:t>
            </a:r>
            <a:r>
              <a:rPr lang="en-US" sz="2800" dirty="0" smtClean="0"/>
              <a:t>and pays </a:t>
            </a:r>
            <a:r>
              <a:rPr lang="en-US" sz="2800" dirty="0"/>
              <a:t>attention to what she </a:t>
            </a:r>
            <a:r>
              <a:rPr lang="en-US" sz="2800" dirty="0" smtClean="0"/>
              <a:t>eats.</a:t>
            </a:r>
          </a:p>
          <a:p>
            <a:pPr>
              <a:defRPr/>
            </a:pPr>
            <a:r>
              <a:rPr lang="en-US" sz="2800" b="1" dirty="0" smtClean="0">
                <a:ea typeface="ＭＳ Ｐゴシック" charset="0"/>
                <a:cs typeface="Times New Roman" charset="0"/>
                <a:sym typeface="Times New Roman" charset="0"/>
              </a:rPr>
              <a:t>Physical activity: More than 60 min/day high intensity exercise</a:t>
            </a:r>
            <a:r>
              <a:rPr lang="en-US" b="1" dirty="0" smtClean="0">
                <a:ea typeface="ＭＳ Ｐゴシック" charset="0"/>
                <a:cs typeface="Times New Roman" charset="0"/>
                <a:sym typeface="Times New Roman" charset="0"/>
              </a:rPr>
              <a:t>.</a:t>
            </a: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08075" y="1508125"/>
          <a:ext cx="7397750" cy="43751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4995"/>
                <a:gridCol w="1262551"/>
                <a:gridCol w="1262551"/>
                <a:gridCol w="1262551"/>
                <a:gridCol w="1262551"/>
                <a:gridCol w="1262551"/>
              </a:tblGrid>
              <a:tr h="61362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Cals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Sex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Exercise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</a:tr>
              <a:tr h="64021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Mimi</a:t>
                      </a: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Female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5’4”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155lb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 30min</a:t>
                      </a:r>
                    </a:p>
                    <a:p>
                      <a:r>
                        <a:rPr lang="en-US" sz="1800" dirty="0" smtClean="0"/>
                        <a:t>moderate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</a:tr>
              <a:tr h="6136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</a:tr>
              <a:tr h="64021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Oliver</a:t>
                      </a: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Male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5’9”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190lb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0"/>
                        <a:buNone/>
                      </a:pPr>
                      <a:r>
                        <a:rPr lang="en-US" sz="1800" dirty="0" smtClean="0"/>
                        <a:t>&gt; 60min</a:t>
                      </a:r>
                    </a:p>
                    <a:p>
                      <a:pPr marL="0" indent="0">
                        <a:buFont typeface="Wingdings" charset="0"/>
                        <a:buNone/>
                      </a:pPr>
                      <a:r>
                        <a:rPr lang="en-US" sz="1800" dirty="0" smtClean="0"/>
                        <a:t>moderate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</a:tr>
              <a:tr h="6136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</a:tr>
              <a:tr h="64021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Edna</a:t>
                      </a: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Female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5’7”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140lb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0"/>
                        <a:buNone/>
                      </a:pPr>
                      <a:r>
                        <a:rPr lang="en-US" sz="1800" baseline="0" dirty="0" smtClean="0"/>
                        <a:t>&lt; 60</a:t>
                      </a:r>
                      <a:r>
                        <a:rPr lang="en-US" sz="1800" dirty="0" smtClean="0"/>
                        <a:t>min</a:t>
                      </a:r>
                    </a:p>
                    <a:p>
                      <a:pPr marL="0" indent="0">
                        <a:buFont typeface="Wingdings" charset="0"/>
                        <a:buNone/>
                      </a:pPr>
                      <a:r>
                        <a:rPr lang="en-US" sz="1800" dirty="0" smtClean="0"/>
                        <a:t>intense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</a:tr>
              <a:tr h="6136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</a:tr>
            </a:tbl>
          </a:graphicData>
        </a:graphic>
      </p:graphicFrame>
      <p:pic>
        <p:nvPicPr>
          <p:cNvPr id="27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197100"/>
            <a:ext cx="53181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409950"/>
            <a:ext cx="6223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7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684713"/>
            <a:ext cx="63341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7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Mimi, Oliver and Edna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Do Mimi, Oliver and Edna </a:t>
            </a:r>
            <a:r>
              <a:rPr lang="en-US" u="sng" dirty="0">
                <a:latin typeface="Gill Sans" charset="0"/>
                <a:ea typeface="ＭＳ Ｐゴシック" charset="0"/>
              </a:rPr>
              <a:t>need</a:t>
            </a:r>
            <a:r>
              <a:rPr lang="en-US" dirty="0">
                <a:latin typeface="Gill Sans" charset="0"/>
                <a:ea typeface="ＭＳ Ｐゴシック" charset="0"/>
              </a:rPr>
              <a:t> different amounts of nutrients?</a:t>
            </a:r>
          </a:p>
        </p:txBody>
      </p:sp>
      <p:pic>
        <p:nvPicPr>
          <p:cNvPr id="3072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668463"/>
            <a:ext cx="34655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4667250" y="2905125"/>
            <a:ext cx="421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How are they doing?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08075" y="1301750"/>
          <a:ext cx="7397750" cy="43751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4995"/>
                <a:gridCol w="1262551"/>
                <a:gridCol w="1262551"/>
                <a:gridCol w="1262551"/>
                <a:gridCol w="1262551"/>
                <a:gridCol w="1262551"/>
              </a:tblGrid>
              <a:tr h="61362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Cals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Sex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Exercise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9" marB="45729"/>
                </a:tc>
              </a:tr>
              <a:tr h="64021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Mimi</a:t>
                      </a:r>
                    </a:p>
                    <a:p>
                      <a:r>
                        <a:rPr lang="en-US" sz="1800" b="1" dirty="0" smtClean="0"/>
                        <a:t>1800</a:t>
                      </a:r>
                      <a:endParaRPr lang="en-US" sz="1800" b="1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Female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5’4”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155lb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 30min</a:t>
                      </a:r>
                    </a:p>
                    <a:p>
                      <a:r>
                        <a:rPr lang="en-US" sz="1800" dirty="0" smtClean="0"/>
                        <a:t>moderate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</a:tr>
              <a:tr h="6136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</a:tr>
              <a:tr h="64021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Oliver</a:t>
                      </a:r>
                    </a:p>
                    <a:p>
                      <a:r>
                        <a:rPr lang="en-US" sz="1800" b="1" dirty="0" smtClean="0"/>
                        <a:t>3200</a:t>
                      </a:r>
                      <a:endParaRPr lang="en-US" sz="1800" b="1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Male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5’9”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190lb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0"/>
                        <a:buNone/>
                      </a:pPr>
                      <a:r>
                        <a:rPr lang="en-US" sz="1800" dirty="0" smtClean="0"/>
                        <a:t>&gt; 60min</a:t>
                      </a:r>
                    </a:p>
                    <a:p>
                      <a:pPr marL="0" indent="0">
                        <a:buFont typeface="Wingdings" charset="0"/>
                        <a:buNone/>
                      </a:pPr>
                      <a:r>
                        <a:rPr lang="en-US" sz="1800" dirty="0" smtClean="0"/>
                        <a:t>moderate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</a:tr>
              <a:tr h="6136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</a:tr>
              <a:tr h="64021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Edna</a:t>
                      </a:r>
                    </a:p>
                    <a:p>
                      <a:r>
                        <a:rPr lang="en-US" sz="1800" b="1" dirty="0" smtClean="0"/>
                        <a:t>2600</a:t>
                      </a:r>
                      <a:endParaRPr lang="en-US" sz="1800" b="1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Female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5’7”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140lb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0"/>
                        <a:buNone/>
                      </a:pPr>
                      <a:r>
                        <a:rPr lang="en-US" sz="1800" baseline="0" dirty="0" smtClean="0"/>
                        <a:t>&lt; 60</a:t>
                      </a:r>
                      <a:r>
                        <a:rPr lang="en-US" sz="1800" dirty="0" smtClean="0"/>
                        <a:t>min</a:t>
                      </a:r>
                    </a:p>
                    <a:p>
                      <a:pPr marL="0" indent="0">
                        <a:buFont typeface="Wingdings" charset="0"/>
                        <a:buNone/>
                      </a:pPr>
                      <a:r>
                        <a:rPr lang="en-US" sz="1800" dirty="0" smtClean="0"/>
                        <a:t>intense</a:t>
                      </a:r>
                      <a:endParaRPr lang="en-US" sz="1800" dirty="0"/>
                    </a:p>
                  </a:txBody>
                  <a:tcPr marL="91431" marR="91431" marT="45729" marB="45729"/>
                </a:tc>
              </a:tr>
              <a:tr h="6136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9" marB="45729"/>
                </a:tc>
              </a:tr>
            </a:tbl>
          </a:graphicData>
        </a:graphic>
      </p:graphicFrame>
      <p:pic>
        <p:nvPicPr>
          <p:cNvPr id="29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974850"/>
            <a:ext cx="53181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219450"/>
            <a:ext cx="6223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478338"/>
            <a:ext cx="63341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sz="3200">
                <a:latin typeface="Gill Sans" charset="0"/>
                <a:ea typeface="ＭＳ Ｐゴシック" charset="0"/>
              </a:rPr>
              <a:t>Mimi, Oliver and Edna </a:t>
            </a:r>
            <a:r>
              <a:rPr lang="en-US" sz="3200" u="sng">
                <a:latin typeface="Gill Sans" charset="0"/>
                <a:ea typeface="ＭＳ Ｐゴシック" charset="0"/>
              </a:rPr>
              <a:t>need</a:t>
            </a:r>
            <a:r>
              <a:rPr lang="en-US" sz="3200">
                <a:latin typeface="Gill Sans" charset="0"/>
                <a:ea typeface="ＭＳ Ｐゴシック" charset="0"/>
              </a:rPr>
              <a:t> different amounts of calories</a:t>
            </a:r>
          </a:p>
        </p:txBody>
      </p:sp>
      <p:sp>
        <p:nvSpPr>
          <p:cNvPr id="29759" name="Rectangle 1"/>
          <p:cNvSpPr txBox="1">
            <a:spLocks noChangeArrowheads="1"/>
          </p:cNvSpPr>
          <p:nvPr/>
        </p:nvSpPr>
        <p:spPr bwMode="auto">
          <a:xfrm>
            <a:off x="422275" y="5429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1">
                <a:latin typeface="Gill Sans" charset="0"/>
                <a:cs typeface="Gill Sans" charset="0"/>
              </a:rPr>
              <a:t>Are they getting them?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82822"/>
          </a:xfrm>
        </p:spPr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7540"/>
            <a:ext cx="8229600" cy="4525963"/>
          </a:xfrm>
        </p:spPr>
        <p:txBody>
          <a:bodyPr/>
          <a:lstStyle/>
          <a:p>
            <a:r>
              <a:rPr lang="en-US" dirty="0"/>
              <a:t>Look at the food consumed by each person. </a:t>
            </a:r>
            <a:r>
              <a:rPr lang="en-US" dirty="0" smtClean="0"/>
              <a:t>Complete the </a:t>
            </a:r>
            <a:r>
              <a:rPr lang="en-US" dirty="0"/>
              <a:t>worksheet in table </a:t>
            </a:r>
            <a:r>
              <a:rPr lang="en-US" dirty="0" smtClean="0"/>
              <a:t>groups</a:t>
            </a:r>
            <a:r>
              <a:rPr lang="en-US" dirty="0"/>
              <a:t> </a:t>
            </a:r>
            <a:r>
              <a:rPr lang="en-US" dirty="0" smtClean="0"/>
              <a:t>and predict calorie balance.</a:t>
            </a:r>
          </a:p>
          <a:p>
            <a:endParaRPr lang="en-US" dirty="0" smtClean="0"/>
          </a:p>
          <a:p>
            <a:r>
              <a:rPr lang="en-US" dirty="0" smtClean="0"/>
              <a:t>Look and the analysis of nutrient intake and complete the table in the worksheet.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79071"/>
              </p:ext>
            </p:extLst>
          </p:nvPr>
        </p:nvGraphicFramePr>
        <p:xfrm>
          <a:off x="1108075" y="1052149"/>
          <a:ext cx="7877175" cy="45975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4995"/>
                <a:gridCol w="807739"/>
                <a:gridCol w="1761691"/>
                <a:gridCol w="1873250"/>
                <a:gridCol w="1143000"/>
                <a:gridCol w="1206500"/>
              </a:tblGrid>
              <a:tr h="78132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Cals</a:t>
                      </a:r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Cals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Macronutrients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Vitamins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Minerals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cals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34" marB="45734"/>
                </a:tc>
              </a:tr>
              <a:tr h="78132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Mimi</a:t>
                      </a:r>
                    </a:p>
                    <a:p>
                      <a:r>
                        <a:rPr lang="en-US" sz="1800" b="1" dirty="0" smtClean="0"/>
                        <a:t>1800</a:t>
                      </a:r>
                      <a:endParaRPr lang="en-US" sz="1800" b="1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3039</a:t>
                      </a:r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Okay</a:t>
                      </a:r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Low: D,</a:t>
                      </a:r>
                      <a:r>
                        <a:rPr lang="en-US" sz="1800" baseline="0" dirty="0" smtClean="0"/>
                        <a:t> E, K, B (Choline)</a:t>
                      </a:r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High: Na</a:t>
                      </a:r>
                      <a:endParaRPr lang="en-US" sz="1800" baseline="-25000" dirty="0" smtClean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Over!!!</a:t>
                      </a:r>
                      <a:endParaRPr lang="en-US" sz="1800" dirty="0"/>
                    </a:p>
                  </a:txBody>
                  <a:tcPr marL="91431" marR="91431" marT="45734" marB="45734"/>
                </a:tc>
              </a:tr>
              <a:tr h="44637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34" marB="45734"/>
                </a:tc>
              </a:tr>
              <a:tr h="78132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Oliver</a:t>
                      </a:r>
                    </a:p>
                    <a:p>
                      <a:r>
                        <a:rPr lang="en-US" sz="1800" b="1" dirty="0" smtClean="0"/>
                        <a:t>3200</a:t>
                      </a:r>
                      <a:endParaRPr lang="en-US" sz="1800" b="1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2991</a:t>
                      </a:r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Fiber, Linoleic Acid</a:t>
                      </a:r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Low: A,</a:t>
                      </a:r>
                      <a:r>
                        <a:rPr lang="en-US" sz="1800" baseline="0" dirty="0" smtClean="0"/>
                        <a:t> C, D, E, B (Choline)</a:t>
                      </a:r>
                      <a:endParaRPr lang="en-US" sz="1800" dirty="0" smtClean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Low: </a:t>
                      </a:r>
                      <a:r>
                        <a:rPr lang="en-US" sz="1800" baseline="0" dirty="0" err="1" smtClean="0"/>
                        <a:t>Ca</a:t>
                      </a:r>
                      <a:r>
                        <a:rPr lang="en-US" sz="1800" baseline="0" dirty="0" smtClean="0"/>
                        <a:t>, K, Mg</a:t>
                      </a:r>
                    </a:p>
                    <a:p>
                      <a:r>
                        <a:rPr lang="en-US" sz="1800" baseline="0" dirty="0" smtClean="0"/>
                        <a:t>High: Na</a:t>
                      </a:r>
                      <a:endParaRPr lang="en-US" sz="1800" baseline="-25000" dirty="0" smtClean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0"/>
                        <a:buNone/>
                      </a:pPr>
                      <a:r>
                        <a:rPr lang="en-US" sz="1800" dirty="0" smtClean="0"/>
                        <a:t>Over!!</a:t>
                      </a:r>
                      <a:endParaRPr lang="en-US" sz="1800" dirty="0"/>
                    </a:p>
                  </a:txBody>
                  <a:tcPr marL="91431" marR="91431" marT="45734" marB="45734"/>
                </a:tc>
              </a:tr>
              <a:tr h="44637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34" marB="45734"/>
                </a:tc>
              </a:tr>
              <a:tr h="78132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Edna</a:t>
                      </a:r>
                    </a:p>
                    <a:p>
                      <a:r>
                        <a:rPr lang="en-US" sz="1800" b="1" dirty="0" smtClean="0"/>
                        <a:t>2600</a:t>
                      </a:r>
                      <a:endParaRPr lang="en-US" sz="1800" b="1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2041</a:t>
                      </a:r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Low:</a:t>
                      </a:r>
                      <a:r>
                        <a:rPr lang="en-US" sz="1800" baseline="0" dirty="0" smtClean="0"/>
                        <a:t> Total Fat</a:t>
                      </a:r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Low: E</a:t>
                      </a:r>
                    </a:p>
                    <a:p>
                      <a:r>
                        <a:rPr lang="en-US" sz="1800" dirty="0" smtClean="0"/>
                        <a:t>High: A, B (Folate)</a:t>
                      </a:r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Low: K</a:t>
                      </a:r>
                      <a:endParaRPr lang="en-US" sz="1800" baseline="30000" dirty="0" smtClean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0"/>
                        <a:buNone/>
                      </a:pPr>
                      <a:r>
                        <a:rPr lang="en-US" sz="1800" baseline="0" dirty="0" smtClean="0"/>
                        <a:t>Okay</a:t>
                      </a:r>
                      <a:endParaRPr lang="en-US" sz="1800" dirty="0"/>
                    </a:p>
                  </a:txBody>
                  <a:tcPr marL="91431" marR="91431" marT="45734" marB="45734"/>
                </a:tc>
              </a:tr>
              <a:tr h="44637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4" marB="45734"/>
                </a:tc>
              </a:tr>
            </a:tbl>
          </a:graphicData>
        </a:graphic>
      </p:graphicFrame>
      <p:pic>
        <p:nvPicPr>
          <p:cNvPr id="31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841500"/>
            <a:ext cx="70961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8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219450"/>
            <a:ext cx="6223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8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351338"/>
            <a:ext cx="63341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8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Not so well!</a:t>
            </a:r>
          </a:p>
        </p:txBody>
      </p:sp>
      <p:sp>
        <p:nvSpPr>
          <p:cNvPr id="31807" name="Rectangle 1"/>
          <p:cNvSpPr txBox="1">
            <a:spLocks noChangeArrowheads="1"/>
          </p:cNvSpPr>
          <p:nvPr/>
        </p:nvSpPr>
        <p:spPr bwMode="auto">
          <a:xfrm>
            <a:off x="465138" y="5516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latin typeface="Gill Sans" charset="0"/>
                <a:cs typeface="Gill Sans" charset="0"/>
              </a:rPr>
              <a:t>What foods might fix the problem?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2BCADBA1-F2F5-2645-BE38-88743FACB937}" type="slidenum">
              <a:rPr lang="en-US" sz="1200">
                <a:solidFill>
                  <a:srgbClr val="898989"/>
                </a:solidFill>
                <a:latin typeface="Calibri" charset="0"/>
              </a:rPr>
              <a:pPr algn="l" eaLnBrk="1" hangingPunct="1"/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468570"/>
            <a:ext cx="8229600" cy="476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What is an empty calorie?</a:t>
            </a:r>
          </a:p>
          <a:p>
            <a:pPr>
              <a:defRPr/>
            </a:pPr>
            <a:r>
              <a:rPr lang="en-US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Can you find a relationship between empty calories and other nutrient deficiencies in today’s worksheet?</a:t>
            </a:r>
            <a:endParaRPr lang="en-US" dirty="0" smtClean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>
              <a:defRPr/>
            </a:pPr>
            <a:r>
              <a:rPr lang="en-US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What are the key points from this lesson?</a:t>
            </a:r>
          </a:p>
          <a:p>
            <a:pPr marL="0" indent="0">
              <a:buFont typeface="Arial" charset="0"/>
              <a:buNone/>
              <a:defRPr/>
            </a:pPr>
            <a:endParaRPr lang="en-US" sz="1100" dirty="0" smtClean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lvl="1">
              <a:spcBef>
                <a:spcPts val="8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Diets can be high in calories and low in nutrients. </a:t>
            </a:r>
            <a:endParaRPr lang="en-US" b="1" dirty="0" smtClean="0">
              <a:solidFill>
                <a:srgbClr val="FF0000"/>
              </a:solidFill>
              <a:latin typeface="+mj-lt"/>
              <a:ea typeface="ヒラギノ明朝 ProN W6" charset="0"/>
              <a:cs typeface="ヒラギノ明朝 ProN W6" charset="0"/>
              <a:sym typeface="Times New Roman Bold" charset="0"/>
            </a:endParaRPr>
          </a:p>
          <a:p>
            <a:pPr lvl="1">
              <a:spcBef>
                <a:spcPts val="8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Caloric needs are impacted by lifestyle.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Wrap Up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Wrap Up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98613"/>
            <a:ext cx="8229600" cy="464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>
              <a:defRPr/>
            </a:pPr>
            <a:r>
              <a:rPr lang="en-US" sz="28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To be able to make healthy choices we need to know what is in our </a:t>
            </a: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food.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 marL="304800" indent="-304800">
              <a:defRPr/>
            </a:pPr>
            <a:endParaRPr lang="en-US" sz="28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>
              <a:defRPr/>
            </a:pP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What </a:t>
            </a:r>
            <a:r>
              <a:rPr lang="en-US" sz="280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does this mean?</a:t>
            </a:r>
            <a:endParaRPr lang="en-US" sz="28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493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Do Now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143966" y="2450548"/>
            <a:ext cx="6809409" cy="1458843"/>
          </a:xfrm>
        </p:spPr>
        <p:txBody>
          <a:bodyPr/>
          <a:lstStyle/>
          <a:p>
            <a:pPr marL="19050" indent="-19050" algn="ctr">
              <a:buNone/>
              <a:defRPr/>
            </a:pPr>
            <a:r>
              <a:rPr lang="en-US" b="1" dirty="0">
                <a:ea typeface="ＭＳ Ｐゴシック" charset="0"/>
                <a:cs typeface="Times New Roman" charset="0"/>
                <a:sym typeface="Times New Roman" charset="0"/>
              </a:rPr>
              <a:t>In your group, discuss what it means to </a:t>
            </a:r>
            <a:r>
              <a:rPr lang="en-US" b="1" dirty="0" smtClean="0">
                <a:ea typeface="ＭＳ Ｐゴシック" charset="0"/>
                <a:cs typeface="Times New Roman" charset="0"/>
                <a:sym typeface="Times New Roman" charset="0"/>
              </a:rPr>
              <a:t>eat healthily</a:t>
            </a:r>
            <a:endParaRPr lang="en-US" b="1" dirty="0">
              <a:ea typeface="ＭＳ Ｐゴシック" charset="0"/>
              <a:cs typeface="Times New Roman" charset="0"/>
              <a:sym typeface="Times New Roman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Wrap Up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98613"/>
            <a:ext cx="8229600" cy="464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>
              <a:defRPr/>
            </a:pPr>
            <a:r>
              <a:rPr lang="en-US" sz="28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To be able to make healthy choices we need to know what is in our </a:t>
            </a: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food.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>
              <a:defRPr/>
            </a:pP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What does this mean?</a:t>
            </a:r>
          </a:p>
          <a:p>
            <a:pPr lvl="1">
              <a:spcBef>
                <a:spcPts val="8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ea typeface="ＭＳ Ｐゴシック" charset="0"/>
                <a:cs typeface="Times New Roman Bold" charset="0"/>
                <a:sym typeface="Times New Roman Bold" charset="0"/>
              </a:rPr>
              <a:t>Macronutrients and micronutrients. </a:t>
            </a:r>
            <a:endParaRPr lang="en-US" b="1" dirty="0">
              <a:solidFill>
                <a:srgbClr val="FF0000"/>
              </a:solidFill>
              <a:ea typeface="ヒラギノ明朝 ProN W6" charset="0"/>
              <a:cs typeface="ヒラギノ明朝 ProN W6" charset="0"/>
              <a:sym typeface="Times New Roman Bold" charset="0"/>
            </a:endParaRPr>
          </a:p>
          <a:p>
            <a:pPr lvl="1">
              <a:spcBef>
                <a:spcPts val="8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ea typeface="ＭＳ Ｐゴシック" charset="0"/>
                <a:cs typeface="Times New Roman Bold" charset="0"/>
                <a:sym typeface="Times New Roman Bold" charset="0"/>
              </a:rPr>
              <a:t>Additives, and whether they’re necessary or not.</a:t>
            </a:r>
          </a:p>
          <a:p>
            <a:pPr lvl="1">
              <a:spcBef>
                <a:spcPts val="8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ea typeface="ＭＳ Ｐゴシック" charset="0"/>
                <a:cs typeface="Times New Roman Bold" charset="0"/>
                <a:sym typeface="Times New Roman Bold" charset="0"/>
              </a:rPr>
              <a:t>Contaminants</a:t>
            </a:r>
            <a:endParaRPr lang="en-US" b="1" dirty="0">
              <a:solidFill>
                <a:srgbClr val="FF0000"/>
              </a:solidFill>
              <a:ea typeface="ＭＳ Ｐゴシック" charset="0"/>
              <a:cs typeface="Times New Roman Bold" charset="0"/>
              <a:sym typeface="Times New Roman Bold" charset="0"/>
            </a:endParaRPr>
          </a:p>
          <a:p>
            <a:pPr marL="304800" indent="-304800">
              <a:defRPr/>
            </a:pPr>
            <a:endParaRPr lang="en-US" sz="28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Wrap Up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98613"/>
            <a:ext cx="8229600" cy="464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>
              <a:defRPr/>
            </a:pPr>
            <a:r>
              <a:rPr lang="en-US" sz="28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To be able to make healthy choices </a:t>
            </a: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we also </a:t>
            </a:r>
            <a:r>
              <a:rPr lang="en-US" sz="2800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need to know what </a:t>
            </a: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our body does with our food once we’ve eaten it.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 marL="304800" indent="-304800">
              <a:defRPr/>
            </a:pPr>
            <a:endParaRPr lang="en-US" sz="28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>
              <a:defRPr/>
            </a:pPr>
            <a:r>
              <a:rPr lang="en-US" sz="2800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We’ll learn about this in Unit 2.</a:t>
            </a:r>
            <a:endParaRPr lang="en-US" sz="2800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Homework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39913"/>
            <a:ext cx="8229600" cy="357736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>
              <a:defRPr/>
            </a:pPr>
            <a:r>
              <a:rPr lang="en-US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Give five suggestions as to how Mimi, Edna </a:t>
            </a: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OR</a:t>
            </a:r>
            <a:r>
              <a:rPr lang="en-US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Oliver might change their diet. </a:t>
            </a:r>
          </a:p>
          <a:p>
            <a:pPr marL="304800" indent="-304800">
              <a:defRPr/>
            </a:pPr>
            <a:endParaRPr lang="en-US" dirty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 marL="304800" indent="-304800">
              <a:defRPr/>
            </a:pPr>
            <a:r>
              <a:rPr lang="en-US" dirty="0">
                <a:ea typeface="ＭＳ Ｐゴシック" charset="0"/>
                <a:cs typeface="Times New Roman" charset="0"/>
                <a:sym typeface="Times New Roman" charset="0"/>
              </a:rPr>
              <a:t>Start your own </a:t>
            </a:r>
            <a:r>
              <a:rPr lang="en-US" dirty="0" err="1">
                <a:ea typeface="ＭＳ Ｐゴシック" charset="0"/>
                <a:cs typeface="Times New Roman" charset="0"/>
                <a:sym typeface="Times New Roman" charset="0"/>
              </a:rPr>
              <a:t>MyPlate</a:t>
            </a:r>
            <a:r>
              <a:rPr lang="en-US" dirty="0">
                <a:ea typeface="ＭＳ Ｐゴシック" charset="0"/>
                <a:cs typeface="Times New Roman" charset="0"/>
                <a:sym typeface="Times New Roman" charset="0"/>
              </a:rPr>
              <a:t> </a:t>
            </a:r>
            <a:r>
              <a:rPr lang="en-US" dirty="0" smtClean="0">
                <a:ea typeface="ＭＳ Ｐゴシック" charset="0"/>
                <a:cs typeface="Times New Roman" charset="0"/>
                <a:sym typeface="Times New Roman" charset="0"/>
              </a:rPr>
              <a:t>Log using the unit 1.6 homework sheet. </a:t>
            </a:r>
            <a:r>
              <a:rPr lang="en-US" dirty="0">
                <a:ea typeface="ＭＳ Ｐゴシック" charset="0"/>
                <a:cs typeface="Times New Roman" charset="0"/>
                <a:sym typeface="Times New Roman" charset="0"/>
              </a:rPr>
              <a:t>You will need to record everything you eat for the next 10 days.</a:t>
            </a:r>
          </a:p>
          <a:p>
            <a:pPr marL="304800" indent="-304800">
              <a:defRPr/>
            </a:pPr>
            <a:endParaRPr lang="en-US" dirty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37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Daily recommended calories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74788"/>
            <a:ext cx="8229600" cy="45593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How many calories does a person need everyday?</a:t>
            </a: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>
              <a:defRPr/>
            </a:pP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288925" indent="-288925"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What information is used to calculate the number?</a:t>
            </a:r>
          </a:p>
          <a:p>
            <a:pPr marL="0" indent="0">
              <a:buNone/>
              <a:defRPr/>
            </a:pPr>
            <a:endParaRPr lang="en-US" b="1" dirty="0" smtClean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 marL="0" indent="0">
              <a:buNone/>
              <a:defRPr/>
            </a:pPr>
            <a:endParaRPr lang="en-US" b="1" dirty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4572000"/>
            <a:ext cx="18716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5040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Daily recommended calories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74788"/>
            <a:ext cx="8229600" cy="45593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How many calories does a person need everyday?</a:t>
            </a: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>
              <a:defRPr/>
            </a:pPr>
            <a:endParaRPr lang="en-US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288925" indent="-288925"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What information is used to calculate the number?</a:t>
            </a:r>
          </a:p>
          <a:p>
            <a:pPr marL="1104900" lvl="2" indent="-304800">
              <a:defRPr/>
            </a:pPr>
            <a:r>
              <a:rPr lang="en-US" b="1" dirty="0">
                <a:ea typeface="ＭＳ Ｐゴシック" charset="0"/>
                <a:cs typeface="Times New Roman" charset="0"/>
                <a:sym typeface="Times New Roman" charset="0"/>
              </a:rPr>
              <a:t>Gender</a:t>
            </a:r>
          </a:p>
          <a:p>
            <a:pPr marL="1104900" lvl="2" indent="-304800">
              <a:defRPr/>
            </a:pPr>
            <a:r>
              <a:rPr lang="en-US" b="1" dirty="0">
                <a:ea typeface="ＭＳ Ｐゴシック" charset="0"/>
                <a:cs typeface="Times New Roman" charset="0"/>
                <a:sym typeface="Times New Roman" charset="0"/>
              </a:rPr>
              <a:t>Age</a:t>
            </a:r>
          </a:p>
          <a:p>
            <a:pPr marL="1104900" lvl="2" indent="-304800">
              <a:defRPr/>
            </a:pPr>
            <a:r>
              <a:rPr lang="en-US" b="1" dirty="0">
                <a:ea typeface="ＭＳ Ｐゴシック" charset="0"/>
                <a:cs typeface="Times New Roman" charset="0"/>
                <a:sym typeface="Times New Roman" charset="0"/>
              </a:rPr>
              <a:t>Height</a:t>
            </a:r>
          </a:p>
          <a:p>
            <a:pPr marL="1104900" lvl="2" indent="-304800">
              <a:defRPr/>
            </a:pPr>
            <a:r>
              <a:rPr lang="en-US" b="1" dirty="0">
                <a:ea typeface="ＭＳ Ｐゴシック" charset="0"/>
                <a:cs typeface="Times New Roman" charset="0"/>
                <a:sym typeface="Times New Roman" charset="0"/>
              </a:rPr>
              <a:t>Weight</a:t>
            </a:r>
          </a:p>
          <a:p>
            <a:pPr marL="1104900" lvl="2" indent="-304800">
              <a:defRPr/>
            </a:pPr>
            <a:r>
              <a:rPr lang="en-US" b="1" dirty="0">
                <a:ea typeface="ＭＳ Ｐゴシック" charset="0"/>
                <a:cs typeface="Times New Roman" charset="0"/>
                <a:sym typeface="Times New Roman" charset="0"/>
              </a:rPr>
              <a:t>Physical activity</a:t>
            </a:r>
          </a:p>
          <a:p>
            <a:pPr marL="288925" indent="-288925">
              <a:defRPr/>
            </a:pPr>
            <a:endParaRPr lang="en-US" b="1" dirty="0" smtClean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 marL="0" indent="0">
              <a:buNone/>
              <a:defRPr/>
            </a:pPr>
            <a:endParaRPr lang="en-US" b="1" dirty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4572000"/>
            <a:ext cx="18716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9776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Daily recommended calories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593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>
              <a:defRPr/>
            </a:pP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If the daily number of recommended calories are different for different people, is there such a thing as a </a:t>
            </a:r>
            <a:r>
              <a:rPr lang="en-US" b="1" u="sng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good</a:t>
            </a: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diet or a </a:t>
            </a:r>
            <a:r>
              <a:rPr lang="en-US" b="1" u="sng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bad</a:t>
            </a:r>
            <a:r>
              <a:rPr lang="en-US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diet?</a:t>
            </a:r>
          </a:p>
          <a:p>
            <a:pPr marL="304800" indent="-304800">
              <a:defRPr/>
            </a:pPr>
            <a:endParaRPr lang="en-US" b="1" dirty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 marL="304800" indent="-304800">
              <a:defRPr/>
            </a:pPr>
            <a:r>
              <a:rPr lang="en-US" b="1" dirty="0" smtClean="0">
                <a:solidFill>
                  <a:srgbClr val="800000"/>
                </a:solidFill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Are there </a:t>
            </a:r>
            <a:r>
              <a:rPr lang="en-US" b="1" i="1" dirty="0" smtClean="0">
                <a:solidFill>
                  <a:srgbClr val="800000"/>
                </a:solidFill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good</a:t>
            </a:r>
            <a:r>
              <a:rPr lang="en-US" b="1" dirty="0" smtClean="0">
                <a:solidFill>
                  <a:srgbClr val="800000"/>
                </a:solidFill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and </a:t>
            </a:r>
            <a:r>
              <a:rPr lang="en-US" b="1" i="1" dirty="0" smtClean="0">
                <a:solidFill>
                  <a:srgbClr val="800000"/>
                </a:solidFill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bad</a:t>
            </a:r>
            <a:r>
              <a:rPr lang="en-US" b="1" dirty="0" smtClean="0">
                <a:solidFill>
                  <a:srgbClr val="800000"/>
                </a:solidFill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calories?</a:t>
            </a:r>
            <a:endParaRPr lang="en-US" b="1" dirty="0">
              <a:solidFill>
                <a:srgbClr val="800000"/>
              </a:solidFill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4413250"/>
            <a:ext cx="18716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204200" cy="24003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" charset="0"/>
                <a:ea typeface="ＭＳ Ｐゴシック" charset="0"/>
              </a:rPr>
              <a:t>Activity</a:t>
            </a:r>
            <a:r>
              <a:rPr lang="en-US" dirty="0" smtClean="0">
                <a:latin typeface="Gill Sans" charset="0"/>
                <a:ea typeface="ＭＳ Ｐゴシック" charset="0"/>
              </a:rPr>
              <a:t/>
            </a:r>
            <a:br>
              <a:rPr lang="en-US" dirty="0" smtClean="0">
                <a:latin typeface="Gill Sans" charset="0"/>
                <a:ea typeface="ＭＳ Ｐゴシック" charset="0"/>
              </a:rPr>
            </a:br>
            <a:r>
              <a:rPr lang="en-US" dirty="0" smtClean="0">
                <a:latin typeface="+mj-lt"/>
                <a:ea typeface="ＭＳ Ｐゴシック" charset="0"/>
                <a:cs typeface="Calibri" charset="0"/>
                <a:sym typeface="Calibri" charset="0"/>
              </a:rPr>
              <a:t>MyPlate </a:t>
            </a:r>
            <a:r>
              <a:rPr lang="en-US" dirty="0">
                <a:latin typeface="+mj-lt"/>
                <a:ea typeface="ＭＳ Ｐゴシック" charset="0"/>
                <a:cs typeface="Calibri" charset="0"/>
                <a:sym typeface="Calibri" charset="0"/>
              </a:rPr>
              <a:t>Case Studies</a:t>
            </a:r>
            <a:r>
              <a:rPr lang="en-US" dirty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/>
            </a:r>
            <a:br>
              <a:rPr lang="en-US" dirty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</a:b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177800" y="2118581"/>
            <a:ext cx="8509000" cy="19621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99000"/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Lets meet </a:t>
            </a: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our characters</a:t>
            </a:r>
            <a:r>
              <a:rPr lang="en-US" sz="2800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-</a:t>
            </a: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</a:t>
            </a:r>
            <a:r>
              <a:rPr lang="en-US" sz="2800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Mimi, Oliver, and Edna</a:t>
            </a: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.</a:t>
            </a:r>
          </a:p>
          <a:p>
            <a:pPr>
              <a:buSzPct val="99000"/>
              <a:defRPr/>
            </a:pPr>
            <a:endParaRPr lang="en-US" sz="2800" b="1" dirty="0" smtClean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>
              <a:buSzPct val="99000"/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What did they eat yesterday? And how does it compare to MyPlate recommendations for calories?</a:t>
            </a:r>
          </a:p>
          <a:p>
            <a:pPr>
              <a:buSzPct val="99000"/>
              <a:defRPr/>
            </a:pPr>
            <a:endParaRPr lang="en-US" sz="2800" b="1" dirty="0" smtClean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>
              <a:buSzPct val="99000"/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Does it fulfill their nutritional requirements?</a:t>
            </a:r>
          </a:p>
          <a:p>
            <a:pPr>
              <a:buSzPct val="99000"/>
              <a:defRPr/>
            </a:pPr>
            <a:endParaRPr lang="en-US" sz="2800" b="1" dirty="0" smtClean="0">
              <a:latin typeface="+mj-lt"/>
              <a:ea typeface="ＭＳ Ｐゴシック" charset="0"/>
              <a:cs typeface="Times New Roman" charset="0"/>
              <a:sym typeface="Times New Roman" charset="0"/>
            </a:endParaRPr>
          </a:p>
          <a:p>
            <a:pPr>
              <a:buSzPct val="99000"/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If not, how can we fix it?</a:t>
            </a:r>
          </a:p>
          <a:p>
            <a:pPr>
              <a:buSzPct val="99000"/>
              <a:defRPr/>
            </a:pPr>
            <a:endParaRPr lang="en-US" sz="2800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>
              <a:buFont typeface="Arial" charset="0"/>
              <a:buNone/>
              <a:defRPr/>
            </a:pPr>
            <a:endParaRPr lang="en-US" sz="2800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SzPct val="99000"/>
              <a:buFont typeface="Arial" charset="0"/>
              <a:buNone/>
              <a:defRPr/>
            </a:pPr>
            <a:r>
              <a:rPr lang="en-US" sz="2800" b="1" dirty="0">
                <a:latin typeface="+mj-lt"/>
                <a:ea typeface="ヒラギノ明朝 ProN W3" charset="0"/>
                <a:cs typeface="ヒラギノ明朝 ProN W3" charset="0"/>
                <a:sym typeface="Times New Roman" charset="0"/>
              </a:rPr>
              <a:t/>
            </a:r>
            <a:br>
              <a:rPr lang="en-US" sz="2800" b="1" dirty="0">
                <a:latin typeface="+mj-lt"/>
                <a:ea typeface="ヒラギノ明朝 ProN W3" charset="0"/>
                <a:cs typeface="ヒラギノ明朝 ProN W3" charset="0"/>
                <a:sym typeface="Times New Roman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  </a:t>
            </a:r>
            <a:r>
              <a:rPr lang="en-US" dirty="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/>
            </a:r>
            <a:br>
              <a:rPr lang="en-US" dirty="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</a:b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Mimi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032250" y="1809750"/>
            <a:ext cx="4654550" cy="314325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Age 17</a:t>
            </a:r>
          </a:p>
          <a:p>
            <a:pPr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Gender female</a:t>
            </a:r>
          </a:p>
          <a:p>
            <a:pPr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Height 5ft 4in</a:t>
            </a:r>
          </a:p>
          <a:p>
            <a:pPr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Weight 155lb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9488"/>
            <a:ext cx="25781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Mimi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3476625" y="1809750"/>
            <a:ext cx="5210175" cy="3762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b="1" u="sng">
                <a:latin typeface="Calibri" charset="0"/>
                <a:ea typeface="ＭＳ Ｐゴシック" charset="0"/>
                <a:cs typeface="ＭＳ Ｐゴシック" charset="0"/>
              </a:rPr>
              <a:t>Mimi’s</a:t>
            </a:r>
            <a:r>
              <a:rPr lang="en-US" sz="2400" u="sng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mom cooks for the family and makes sure Mimi eats a good dinner. </a:t>
            </a:r>
          </a:p>
          <a:p>
            <a:pPr marL="0" indent="0">
              <a:buFont typeface="Arial" charset="0"/>
              <a:buNone/>
            </a:pPr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The trouble is that Mimi has a sweet tooth and always gets hungry between meals. </a:t>
            </a:r>
          </a:p>
          <a:p>
            <a:pPr marL="0" indent="0">
              <a:buFont typeface="Arial" charset="0"/>
              <a:buNone/>
            </a:pPr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b="1">
                <a:latin typeface="Calibri" charset="0"/>
                <a:ea typeface="ＭＳ Ｐゴシック" charset="0"/>
                <a:cs typeface="Times New Roman" charset="0"/>
                <a:sym typeface="Times New Roman" charset="0"/>
              </a:rPr>
              <a:t>Physical activity: less than 30 min/day moderate intensity exercise.</a:t>
            </a:r>
            <a:endParaRPr lang="en-US" sz="24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</a:pPr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</a:pPr>
            <a:endParaRPr lang="en-US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</a:pPr>
            <a:endParaRPr lang="en-US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9488"/>
            <a:ext cx="25781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Oliver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28194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693863"/>
            <a:ext cx="4953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Age 16</a:t>
            </a:r>
          </a:p>
          <a:p>
            <a:pPr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Gender male</a:t>
            </a:r>
          </a:p>
          <a:p>
            <a:pPr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Height 5 </a:t>
            </a:r>
            <a:r>
              <a:rPr lang="en-US" sz="2800" b="1" dirty="0" err="1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ft</a:t>
            </a: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 </a:t>
            </a:r>
            <a:r>
              <a:rPr lang="en-US" sz="2800" b="1" dirty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9</a:t>
            </a: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in</a:t>
            </a:r>
          </a:p>
          <a:p>
            <a:pPr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  <a:sym typeface="Times New Roman" charset="0"/>
              </a:rPr>
              <a:t>Weight 190lb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D final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final colors.thmx</Template>
  <TotalTime>4983</TotalTime>
  <Words>751</Words>
  <Application>Microsoft Macintosh PowerPoint</Application>
  <PresentationFormat>On-screen Show (4:3)</PresentationFormat>
  <Paragraphs>198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MD final colors</vt:lpstr>
      <vt:lpstr>PowerPoint Presentation</vt:lpstr>
      <vt:lpstr>Do Now</vt:lpstr>
      <vt:lpstr>Daily recommended calories</vt:lpstr>
      <vt:lpstr>Daily recommended calories</vt:lpstr>
      <vt:lpstr>Daily recommended calories</vt:lpstr>
      <vt:lpstr>Activity MyPlate Case Studies </vt:lpstr>
      <vt:lpstr>Mimi</vt:lpstr>
      <vt:lpstr>Mimi</vt:lpstr>
      <vt:lpstr>Oliver</vt:lpstr>
      <vt:lpstr>Oliver</vt:lpstr>
      <vt:lpstr>Edna</vt:lpstr>
      <vt:lpstr>Edna</vt:lpstr>
      <vt:lpstr>Mimi, Oliver and Edna</vt:lpstr>
      <vt:lpstr>Do Mimi, Oliver and Edna need different amounts of nutrients?</vt:lpstr>
      <vt:lpstr>Mimi, Oliver and Edna need different amounts of calories</vt:lpstr>
      <vt:lpstr>Worksheet</vt:lpstr>
      <vt:lpstr>Not so well!</vt:lpstr>
      <vt:lpstr>Wrap Up</vt:lpstr>
      <vt:lpstr>Wrap Up</vt:lpstr>
      <vt:lpstr>Wrap Up</vt:lpstr>
      <vt:lpstr>Wrap Up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Stephanie Tammen</cp:lastModifiedBy>
  <cp:revision>195</cp:revision>
  <cp:lastPrinted>2010-11-09T17:54:24Z</cp:lastPrinted>
  <dcterms:created xsi:type="dcterms:W3CDTF">2012-01-20T17:36:20Z</dcterms:created>
  <dcterms:modified xsi:type="dcterms:W3CDTF">2014-10-02T20:51:00Z</dcterms:modified>
</cp:coreProperties>
</file>